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78" d="100"/>
          <a:sy n="78" d="100"/>
        </p:scale>
        <p:origin x="10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 smtClean="0"/>
            <a:t>AGUA Y DRENAJE</a:t>
          </a:r>
          <a:endParaRPr lang="es-MX" sz="1200" dirty="0"/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 smtClean="0"/>
            <a:t>AGUAS RESIDUALES</a:t>
          </a:r>
          <a:endParaRPr lang="es-MX" sz="1200" dirty="0"/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 smtClean="0"/>
            <a:t>APORTACION</a:t>
          </a:r>
          <a:endParaRPr lang="es-MX" sz="1200" dirty="0"/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 smtClean="0"/>
            <a:t>OTROS</a:t>
          </a:r>
          <a:endParaRPr lang="es-MX" sz="1200" dirty="0"/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 smtClean="0"/>
            <a:t>SERVICIOS PERSONALES</a:t>
          </a:r>
          <a:endParaRPr lang="es-MX" sz="1200" dirty="0"/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 smtClean="0"/>
            <a:t>MATERIALES Y SUMINISTROS</a:t>
          </a:r>
          <a:endParaRPr lang="es-MX" sz="1200" dirty="0"/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200" dirty="0" smtClean="0"/>
            <a:t>TRANSFERENCIAS, ASIGNACIONES, SUBSIDIOS</a:t>
          </a:r>
          <a:endParaRPr lang="es-MX" sz="1200" dirty="0"/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 smtClean="0"/>
            <a:t>SERVICIOS </a:t>
          </a:r>
        </a:p>
        <a:p>
          <a:r>
            <a:rPr lang="es-MX" sz="1200" dirty="0" smtClean="0"/>
            <a:t>GENERALES</a:t>
          </a:r>
          <a:endParaRPr lang="es-MX" sz="1200" dirty="0"/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200" dirty="0" smtClean="0"/>
            <a:t>INVERSION </a:t>
          </a:r>
        </a:p>
        <a:p>
          <a:r>
            <a:rPr lang="es-MX" sz="1200" dirty="0" smtClean="0"/>
            <a:t>PUBLICA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5" custScaleX="1618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5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5" custScaleX="1408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5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1FD43D88-8030-4830-88C2-7FCB8C9B8FFB}" type="pres">
      <dgm:prSet presAssocID="{80087CD9-598D-4AB0-B887-9F55D2353CC7}" presName="Parent3" presStyleLbl="revTx" presStyleIdx="2" presStyleCnt="5" custScaleX="1278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5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5" custScaleX="165430" custLinFactNeighborX="779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5"/>
      <dgm:spPr>
        <a:solidFill>
          <a:srgbClr val="C00000"/>
        </a:solidFill>
      </dgm:spPr>
      <dgm:t>
        <a:bodyPr/>
        <a:lstStyle/>
        <a:p>
          <a:endParaRPr lang="es-MX"/>
        </a:p>
      </dgm:t>
    </dgm:pt>
    <dgm:pt modelId="{B4C64492-CA4B-4EA1-ADD6-4E59580A6BC3}" type="pres">
      <dgm:prSet presAssocID="{0761C295-98F0-463E-BE58-30550190CDB5}" presName="Parent5" presStyleLbl="revTx" presStyleIdx="4" presStyleCnt="5" custLinFactNeighborX="-3823" custLinFactNeighborY="53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 Y DRENAJE</a:t>
          </a:r>
          <a:endParaRPr lang="es-MX" sz="1200" kern="1200" dirty="0"/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AGUAS RESIDUALES</a:t>
          </a:r>
          <a:endParaRPr lang="es-MX" sz="1200" kern="1200" dirty="0"/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OTROS</a:t>
          </a:r>
          <a:endParaRPr lang="es-MX" sz="1200" kern="1200" dirty="0"/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APORTACION</a:t>
          </a:r>
          <a:endParaRPr lang="es-MX" sz="1200" kern="1200" dirty="0"/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98708" y="0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678624" y="599342"/>
          <a:ext cx="1494331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PERSONALES</a:t>
          </a:r>
          <a:endParaRPr lang="es-MX" sz="1200" kern="1200" dirty="0"/>
        </a:p>
      </dsp:txBody>
      <dsp:txXfrm>
        <a:off x="1678624" y="599342"/>
        <a:ext cx="1494331" cy="461525"/>
      </dsp:txXfrm>
    </dsp:sp>
    <dsp:sp modelId="{2325A34E-ADFF-4ECD-AAE8-F9FB36D3971E}">
      <dsp:nvSpPr>
        <dsp:cNvPr id="0" name=""/>
        <dsp:cNvSpPr/>
      </dsp:nvSpPr>
      <dsp:spPr>
        <a:xfrm>
          <a:off x="1138993" y="950829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313697" y="1552308"/>
          <a:ext cx="1301032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MATERIALES Y SUMINISTROS</a:t>
          </a:r>
          <a:endParaRPr lang="es-MX" sz="1200" kern="1200" dirty="0"/>
        </a:p>
      </dsp:txBody>
      <dsp:txXfrm>
        <a:off x="1313697" y="1552308"/>
        <a:ext cx="1301032" cy="461525"/>
      </dsp:txXfrm>
    </dsp:sp>
    <dsp:sp modelId="{0F668979-4836-4248-AEE0-473764B10522}">
      <dsp:nvSpPr>
        <dsp:cNvPr id="0" name=""/>
        <dsp:cNvSpPr/>
      </dsp:nvSpPr>
      <dsp:spPr>
        <a:xfrm>
          <a:off x="1598708" y="1905931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835493" y="2504740"/>
          <a:ext cx="118059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GENERALES</a:t>
          </a:r>
          <a:endParaRPr lang="es-MX" sz="1200" kern="1200" dirty="0"/>
        </a:p>
      </dsp:txBody>
      <dsp:txXfrm>
        <a:off x="1835493" y="2504740"/>
        <a:ext cx="1180594" cy="461525"/>
      </dsp:txXfrm>
    </dsp:sp>
    <dsp:sp modelId="{F0151A26-14F4-455F-B890-6CB8B4939BF1}">
      <dsp:nvSpPr>
        <dsp:cNvPr id="0" name=""/>
        <dsp:cNvSpPr/>
      </dsp:nvSpPr>
      <dsp:spPr>
        <a:xfrm>
          <a:off x="1138993" y="2858362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272372" y="3457705"/>
          <a:ext cx="1527687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TRANSFERENCIAS, ASIGNACIONES, SUBSIDIOS</a:t>
          </a:r>
          <a:endParaRPr lang="es-MX" sz="1200" kern="1200" dirty="0"/>
        </a:p>
      </dsp:txBody>
      <dsp:txXfrm>
        <a:off x="1272372" y="3457705"/>
        <a:ext cx="1527687" cy="461525"/>
      </dsp:txXfrm>
    </dsp:sp>
    <dsp:sp modelId="{81B73635-9461-4E37-8CE3-57DBBA845142}">
      <dsp:nvSpPr>
        <dsp:cNvPr id="0" name=""/>
        <dsp:cNvSpPr/>
      </dsp:nvSpPr>
      <dsp:spPr>
        <a:xfrm>
          <a:off x="1716352" y="3919231"/>
          <a:ext cx="1421669" cy="142250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28754" y="4435418"/>
          <a:ext cx="92346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INVERSION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PUBLICA</a:t>
          </a:r>
        </a:p>
      </dsp:txBody>
      <dsp:txXfrm>
        <a:off x="1928754" y="4435418"/>
        <a:ext cx="923464" cy="4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/>
          </a:bodyPr>
          <a:lstStyle/>
          <a:p>
            <a:pPr marL="182880" algn="ctr"/>
            <a:r>
              <a:rPr lang="es-MX" sz="8800" dirty="0" smtClean="0">
                <a:solidFill>
                  <a:schemeClr val="tx1"/>
                </a:solidFill>
              </a:rPr>
              <a:t>SIMAS</a:t>
            </a:r>
            <a:r>
              <a:rPr lang="es-MX" sz="4800" dirty="0" smtClean="0">
                <a:solidFill>
                  <a:schemeClr val="tx1"/>
                </a:solidFill>
              </a:rPr>
              <a:t/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 MONCLOVA </a:t>
            </a:r>
            <a:r>
              <a:rPr lang="es-MX" sz="4800" dirty="0">
                <a:solidFill>
                  <a:schemeClr val="tx1"/>
                </a:solidFill>
              </a:rPr>
              <a:t>Y </a:t>
            </a:r>
            <a:r>
              <a:rPr lang="es-MX" sz="4800" dirty="0" smtClean="0">
                <a:solidFill>
                  <a:schemeClr val="tx1"/>
                </a:solidFill>
              </a:rPr>
              <a:t>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-2738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PRESUPUESTO </a:t>
            </a:r>
            <a:r>
              <a:rPr lang="es-MX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CIUDADANO 2023</a:t>
            </a:r>
            <a:endParaRPr lang="es-MX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es la ley de ingresos y cuál es su importancia</a:t>
            </a:r>
            <a:r>
              <a:rPr lang="es-MX" sz="3200" b="1" dirty="0" smtClean="0"/>
              <a:t>?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 smtClean="0"/>
              <a:t>La Ley de Ingresos es un proyecto aprobado por el Consejo de Administración de SIMAS y los municipios de Monclova y Frontera, Coahuila de Zaragoza,  publicado en el Diario Oficial de Estado.</a:t>
            </a:r>
          </a:p>
          <a:p>
            <a:pPr marL="0" indent="0" algn="just">
              <a:buNone/>
            </a:pPr>
            <a:endParaRPr lang="es-ES_tradnl" sz="2800" dirty="0" smtClean="0"/>
          </a:p>
          <a:p>
            <a:pPr algn="just"/>
            <a:r>
              <a:rPr lang="es-ES_tradnl" sz="2800" dirty="0" smtClean="0"/>
              <a:t> Tiene </a:t>
            </a:r>
            <a:r>
              <a:rPr lang="es-ES_tradnl" sz="2800" dirty="0"/>
              <a:t>por </a:t>
            </a:r>
            <a:r>
              <a:rPr lang="es-ES_tradnl" sz="2800" dirty="0" smtClean="0"/>
              <a:t>objeto establecer </a:t>
            </a:r>
            <a:r>
              <a:rPr lang="es-ES_tradnl" sz="2800" dirty="0"/>
              <a:t>de las cuotas, tasas </a:t>
            </a:r>
            <a:r>
              <a:rPr lang="es-ES_tradnl" sz="2800" dirty="0" smtClean="0"/>
              <a:t>y </a:t>
            </a:r>
            <a:r>
              <a:rPr lang="es-ES_tradnl" sz="2800" dirty="0"/>
              <a:t>tarifas de aquellas fuentes de ingresos que </a:t>
            </a:r>
            <a:r>
              <a:rPr lang="es-ES_tradnl" sz="2800" dirty="0" smtClean="0"/>
              <a:t>se deberá  percibir </a:t>
            </a:r>
            <a:r>
              <a:rPr lang="es-ES_tradnl" sz="2800" dirty="0"/>
              <a:t>en cada ejercicio </a:t>
            </a:r>
            <a:r>
              <a:rPr lang="es-ES_tradnl" sz="2800" dirty="0" smtClean="0"/>
              <a:t>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¿De dónde obtiene SIMAS </a:t>
            </a:r>
            <a:r>
              <a:rPr lang="es-MX" sz="3200" b="1" dirty="0" smtClean="0"/>
              <a:t>Monclova y Frontera sus ingresos</a:t>
            </a:r>
            <a:r>
              <a:rPr lang="es-MX" sz="3200" b="1" dirty="0"/>
              <a:t>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</a:t>
            </a:r>
            <a:r>
              <a:rPr lang="es-MX" sz="2800" dirty="0" smtClean="0"/>
              <a:t>Drenaje </a:t>
            </a:r>
            <a:r>
              <a:rPr lang="es-MX" sz="2800" dirty="0"/>
              <a:t>y Otros Servicios  que se cobrarán  de </a:t>
            </a:r>
            <a:r>
              <a:rPr lang="es-MX" sz="2800" dirty="0" smtClean="0"/>
              <a:t>acuerdo </a:t>
            </a:r>
            <a:r>
              <a:rPr lang="es-MX" sz="2800" dirty="0"/>
              <a:t>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$22,554</a:t>
            </a:r>
            <a:endParaRPr lang="es-MX" sz="2400" b="1" dirty="0"/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$38,166</a:t>
            </a:r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$313,447</a:t>
            </a: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$15,000</a:t>
            </a:r>
            <a:endParaRPr lang="es-MX" sz="24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El presupuesto de Egresos es el proyecto del gasto en el que se </a:t>
            </a:r>
            <a:r>
              <a:rPr lang="es-MX" sz="2400" dirty="0"/>
              <a:t>especifica el monto y destino de los recursos </a:t>
            </a:r>
            <a:r>
              <a:rPr lang="es-MX" sz="2400" dirty="0" smtClean="0"/>
              <a:t>económicos que se contempla para el Ejercicio Fiscal, para así cumplir con el desempeño de sus funciones, se presenta al Consejo de Administración de SIMAS y es aprobado por el mismo, y se publica en el Diario Oficial del Estado.</a:t>
            </a:r>
            <a:endParaRPr lang="es-MX" sz="2400" dirty="0"/>
          </a:p>
          <a:p>
            <a:pPr algn="just"/>
            <a:endParaRPr lang="es-MX" sz="24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720488464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¿En qué se gasta?</a:t>
            </a:r>
          </a:p>
          <a:p>
            <a:pPr algn="ctr"/>
            <a:r>
              <a:rPr lang="es-MX" sz="2000" b="1" dirty="0" smtClean="0"/>
              <a:t>Año 2023</a:t>
            </a:r>
          </a:p>
          <a:p>
            <a:pPr algn="ctr"/>
            <a:r>
              <a:rPr lang="es-MX" sz="2000" b="1" dirty="0" smtClean="0"/>
              <a:t>(Miles de Pesos) </a:t>
            </a:r>
            <a:endParaRPr lang="es-MX" sz="20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15615" y="1934344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$165,487</a:t>
            </a:r>
            <a:endParaRPr lang="es-MX" sz="32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62195" y="2852936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$32,236</a:t>
            </a:r>
            <a:endParaRPr lang="es-MX" sz="3200" b="1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4128" y="3933056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$107,215</a:t>
            </a:r>
            <a:endParaRPr lang="es-MX" sz="3200" b="1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02423" y="479715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$23,579</a:t>
            </a:r>
            <a:endParaRPr lang="es-MX" sz="32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7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$60,661</a:t>
            </a:r>
            <a:endParaRPr lang="es-MX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¿Para </a:t>
            </a:r>
            <a:r>
              <a:rPr lang="es-MX" sz="3200" b="1" dirty="0"/>
              <a:t>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Dedicados a la compra </a:t>
            </a:r>
            <a:r>
              <a:rPr lang="es-MX" sz="3200" dirty="0"/>
              <a:t>de bienes y servicios necesarios para el desarrollo propio de las actividades administrativas, adquisición de activo, </a:t>
            </a:r>
            <a:r>
              <a:rPr lang="es-MX" sz="3200" dirty="0" smtClean="0"/>
              <a:t>inversión </a:t>
            </a:r>
            <a:r>
              <a:rPr lang="es-MX" sz="3200" dirty="0"/>
              <a:t>en obras y </a:t>
            </a:r>
            <a:r>
              <a:rPr lang="es-MX" sz="3200" dirty="0" smtClean="0"/>
              <a:t>servicios </a:t>
            </a:r>
            <a:r>
              <a:rPr lang="es-MX" sz="3200" dirty="0"/>
              <a:t>para generación de infraestructura de bienestar </a:t>
            </a:r>
            <a:r>
              <a:rPr lang="es-MX" sz="3200" dirty="0" smtClean="0"/>
              <a:t>público</a:t>
            </a:r>
            <a:r>
              <a:rPr lang="es-MX" sz="3200" dirty="0"/>
              <a:t> así como </a:t>
            </a:r>
            <a:r>
              <a:rPr lang="es-MX" sz="3200" dirty="0" smtClean="0"/>
              <a:t>para contratación y pago   </a:t>
            </a:r>
            <a:r>
              <a:rPr lang="es-MX" sz="3200" dirty="0"/>
              <a:t>de recurso </a:t>
            </a:r>
            <a:r>
              <a:rPr lang="es-MX" sz="3200" dirty="0" smtClean="0"/>
              <a:t>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Solicitar </a:t>
            </a:r>
            <a:r>
              <a:rPr lang="es-MX" sz="3200" dirty="0"/>
              <a:t>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1324</TotalTime>
  <Words>454</Words>
  <Application>Microsoft Office PowerPoint</Application>
  <PresentationFormat>Presentación en pantalla (4:3)</PresentationFormat>
  <Paragraphs>51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 Rounded MT Bold</vt:lpstr>
      <vt:lpstr>Calibri</vt:lpstr>
      <vt:lpstr>Times New Roman</vt:lpstr>
      <vt:lpstr>Tw Cen MT</vt:lpstr>
      <vt:lpstr>Wingdings</vt:lpstr>
      <vt:lpstr>Wingdings 2</vt:lpstr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Claudia Ibeth Villarreal Bernal</cp:lastModifiedBy>
  <cp:revision>92</cp:revision>
  <cp:lastPrinted>2020-09-01T14:37:32Z</cp:lastPrinted>
  <dcterms:created xsi:type="dcterms:W3CDTF">2016-02-10T19:23:10Z</dcterms:created>
  <dcterms:modified xsi:type="dcterms:W3CDTF">2023-01-11T17:18:08Z</dcterms:modified>
</cp:coreProperties>
</file>